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Proxima Nova"/>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Amol Pati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75E5645-70D5-4673-83CE-DF3A27D764D8}">
  <a:tblStyle styleId="{E75E5645-70D5-4673-83CE-DF3A27D764D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ProximaNova-bold.fntdata"/><Relationship Id="rId21" Type="http://schemas.openxmlformats.org/officeDocument/2006/relationships/font" Target="fonts/ProximaNova-regular.fntdata"/><Relationship Id="rId24" Type="http://schemas.openxmlformats.org/officeDocument/2006/relationships/font" Target="fonts/ProximaNova-boldItalic.fntdata"/><Relationship Id="rId23" Type="http://schemas.openxmlformats.org/officeDocument/2006/relationships/font" Target="fonts/ProximaNova-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3-01T01:15:34.015">
    <p:pos x="6000" y="0"/>
    <p:text>REPLACE THIS!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Facts related to credit card and rewards that users avail</a:t>
            </a:r>
            <a:endParaRPr/>
          </a:p>
          <a:p>
            <a:pPr indent="0" lvl="0" marL="0">
              <a:spcBef>
                <a:spcPts val="0"/>
              </a:spcBef>
              <a:spcAft>
                <a:spcPts val="0"/>
              </a:spcAft>
              <a:buNone/>
            </a:pPr>
            <a:r>
              <a:t/>
            </a:r>
            <a:endParaRPr/>
          </a:p>
          <a:p>
            <a:pPr indent="0" lvl="0" marL="0">
              <a:spcBef>
                <a:spcPts val="0"/>
              </a:spcBef>
              <a:spcAft>
                <a:spcPts val="0"/>
              </a:spcAft>
              <a:buNone/>
            </a:pPr>
            <a:r>
              <a:rPr lang="en"/>
              <a:t>Credit card: 200$</a:t>
            </a:r>
            <a:endParaRPr/>
          </a:p>
          <a:p>
            <a:pPr indent="0" lvl="0" marL="0">
              <a:spcBef>
                <a:spcPts val="0"/>
              </a:spcBef>
              <a:spcAft>
                <a:spcPts val="0"/>
              </a:spcAft>
              <a:buNone/>
            </a:pPr>
            <a:r>
              <a:rPr lang="en"/>
              <a:t>And with stores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Current solutions problem:</a:t>
            </a:r>
            <a:endParaRPr/>
          </a:p>
          <a:p>
            <a:pPr indent="-298450" lvl="0" marL="457200" rtl="0">
              <a:spcBef>
                <a:spcPts val="0"/>
              </a:spcBef>
              <a:spcAft>
                <a:spcPts val="0"/>
              </a:spcAft>
              <a:buSzPts val="1100"/>
              <a:buAutoNum type="arabicPeriod"/>
            </a:pPr>
            <a:r>
              <a:rPr lang="en"/>
              <a:t>Enter CC number</a:t>
            </a:r>
            <a:endParaRPr/>
          </a:p>
          <a:p>
            <a:pPr indent="-298450" lvl="0" marL="457200" rtl="0">
              <a:spcBef>
                <a:spcPts val="0"/>
              </a:spcBef>
              <a:spcAft>
                <a:spcPts val="0"/>
              </a:spcAft>
              <a:buSzPts val="1100"/>
              <a:buAutoNum type="arabicPeriod"/>
            </a:pPr>
            <a:r>
              <a:rPr lang="en"/>
              <a:t>Offers not at one place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nSpc>
                <a:spcPct val="115000"/>
              </a:lnSpc>
              <a:spcBef>
                <a:spcPts val="0"/>
              </a:spcBef>
              <a:spcAft>
                <a:spcPts val="0"/>
              </a:spcAft>
              <a:buClr>
                <a:schemeClr val="accent1"/>
              </a:buClr>
              <a:buSzPts val="1000"/>
              <a:buFont typeface="Lato"/>
              <a:buChar char="-"/>
            </a:pPr>
            <a:r>
              <a:rPr lang="en" sz="1000">
                <a:solidFill>
                  <a:schemeClr val="accent1"/>
                </a:solidFill>
                <a:latin typeface="Lato"/>
                <a:ea typeface="Lato"/>
                <a:cs typeface="Lato"/>
                <a:sym typeface="Lato"/>
              </a:rPr>
              <a:t>Based on the current location we provide deals</a:t>
            </a:r>
            <a:endParaRPr sz="1000">
              <a:solidFill>
                <a:schemeClr val="accent1"/>
              </a:solidFill>
              <a:latin typeface="Lato"/>
              <a:ea typeface="Lato"/>
              <a:cs typeface="Lato"/>
              <a:sym typeface="Lato"/>
            </a:endParaRPr>
          </a:p>
          <a:p>
            <a:pPr indent="-311150" lvl="0" marL="457200" rtl="0">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User’s convenience is our top most priority</a:t>
            </a:r>
            <a:endParaRPr sz="1300">
              <a:solidFill>
                <a:schemeClr val="accent1"/>
              </a:solidFill>
              <a:latin typeface="Lato"/>
              <a:ea typeface="Lato"/>
              <a:cs typeface="Lato"/>
              <a:sym typeface="Lato"/>
            </a:endParaRPr>
          </a:p>
          <a:p>
            <a:pPr indent="0" lvl="0" marL="0" rtl="0">
              <a:lnSpc>
                <a:spcPct val="115000"/>
              </a:lnSpc>
              <a:spcBef>
                <a:spcPts val="1600"/>
              </a:spcBef>
              <a:spcAft>
                <a:spcPts val="0"/>
              </a:spcAft>
              <a:buNone/>
            </a:pPr>
            <a:r>
              <a:t/>
            </a:r>
            <a:endParaRPr sz="1300">
              <a:solidFill>
                <a:schemeClr val="accent1"/>
              </a:solidFill>
              <a:latin typeface="Lato"/>
              <a:ea typeface="Lato"/>
              <a:cs typeface="Lato"/>
              <a:sym typeface="Lato"/>
            </a:endParaRPr>
          </a:p>
          <a:p>
            <a:pPr indent="-311150" lvl="0" marL="457200" rtl="0">
              <a:lnSpc>
                <a:spcPct val="115000"/>
              </a:lnSpc>
              <a:spcBef>
                <a:spcPts val="1600"/>
              </a:spcBef>
              <a:spcAft>
                <a:spcPts val="0"/>
              </a:spcAft>
              <a:buClr>
                <a:schemeClr val="accent1"/>
              </a:buClr>
              <a:buSzPts val="1300"/>
              <a:buFont typeface="Lato"/>
              <a:buChar char="-"/>
            </a:pPr>
            <a:r>
              <a:rPr lang="en" sz="1300">
                <a:solidFill>
                  <a:schemeClr val="accent1"/>
                </a:solidFill>
                <a:latin typeface="Lato"/>
                <a:ea typeface="Lato"/>
                <a:cs typeface="Lato"/>
                <a:sym typeface="Lato"/>
              </a:rPr>
              <a:t>Value proposition</a:t>
            </a:r>
            <a:endParaRPr sz="1300">
              <a:solidFill>
                <a:schemeClr val="accent1"/>
              </a:solidFill>
              <a:latin typeface="Lato"/>
              <a:ea typeface="Lato"/>
              <a:cs typeface="Lato"/>
              <a:sym typeface="Lato"/>
            </a:endParaRPr>
          </a:p>
          <a:p>
            <a:pPr indent="-298450" lvl="1" marL="914400" rtl="0">
              <a:lnSpc>
                <a:spcPct val="115000"/>
              </a:lnSpc>
              <a:spcBef>
                <a:spcPts val="0"/>
              </a:spcBef>
              <a:spcAft>
                <a:spcPts val="0"/>
              </a:spcAft>
              <a:buClr>
                <a:schemeClr val="accent1"/>
              </a:buClr>
              <a:buSzPts val="1100"/>
              <a:buFont typeface="Lato"/>
              <a:buChar char="-"/>
            </a:pPr>
            <a:r>
              <a:rPr lang="en">
                <a:solidFill>
                  <a:schemeClr val="accent1"/>
                </a:solidFill>
                <a:latin typeface="Lato"/>
                <a:ea typeface="Lato"/>
                <a:cs typeface="Lato"/>
                <a:sym typeface="Lato"/>
              </a:rPr>
              <a:t>Maximum benefits annually</a:t>
            </a:r>
            <a:endParaRPr>
              <a:solidFill>
                <a:schemeClr val="accent1"/>
              </a:solidFill>
              <a:latin typeface="Lato"/>
              <a:ea typeface="Lato"/>
              <a:cs typeface="Lato"/>
              <a:sym typeface="Lato"/>
            </a:endParaRPr>
          </a:p>
          <a:p>
            <a:pPr indent="-298450" lvl="1" marL="914400" rtl="0">
              <a:lnSpc>
                <a:spcPct val="115000"/>
              </a:lnSpc>
              <a:spcBef>
                <a:spcPts val="0"/>
              </a:spcBef>
              <a:spcAft>
                <a:spcPts val="0"/>
              </a:spcAft>
              <a:buClr>
                <a:schemeClr val="accent1"/>
              </a:buClr>
              <a:buSzPts val="1100"/>
              <a:buFont typeface="Lato"/>
              <a:buChar char="-"/>
            </a:pPr>
            <a:r>
              <a:rPr lang="en">
                <a:solidFill>
                  <a:schemeClr val="accent1"/>
                </a:solidFill>
                <a:latin typeface="Lato"/>
                <a:ea typeface="Lato"/>
                <a:cs typeface="Lato"/>
                <a:sym typeface="Lato"/>
              </a:rPr>
              <a:t>Tailored purchase recommendation experience</a:t>
            </a:r>
            <a:endParaRPr>
              <a:solidFill>
                <a:schemeClr val="accent1"/>
              </a:solidFill>
              <a:latin typeface="Lato"/>
              <a:ea typeface="Lato"/>
              <a:cs typeface="Lato"/>
              <a:sym typeface="Lato"/>
            </a:endParaRPr>
          </a:p>
          <a:p>
            <a:pPr indent="-298450" lvl="1" marL="914400" rtl="0">
              <a:lnSpc>
                <a:spcPct val="115000"/>
              </a:lnSpc>
              <a:spcBef>
                <a:spcPts val="0"/>
              </a:spcBef>
              <a:spcAft>
                <a:spcPts val="0"/>
              </a:spcAft>
              <a:buClr>
                <a:schemeClr val="accent1"/>
              </a:buClr>
              <a:buSzPts val="1100"/>
              <a:buFont typeface="Lato"/>
              <a:buChar char="-"/>
            </a:pPr>
            <a:r>
              <a:rPr lang="en">
                <a:solidFill>
                  <a:schemeClr val="accent1"/>
                </a:solidFill>
                <a:latin typeface="Lato"/>
                <a:ea typeface="Lato"/>
                <a:cs typeface="Lato"/>
                <a:sym typeface="Lato"/>
              </a:rPr>
              <a:t>Safe and Private platform</a:t>
            </a:r>
            <a:endParaRPr>
              <a:solidFill>
                <a:schemeClr val="accent1"/>
              </a:solidFill>
              <a:latin typeface="Lato"/>
              <a:ea typeface="Lato"/>
              <a:cs typeface="Lato"/>
              <a:sym typeface="Lato"/>
            </a:endParaRPr>
          </a:p>
          <a:p>
            <a:pPr indent="-298450" lvl="1" marL="914400" rtl="0">
              <a:lnSpc>
                <a:spcPct val="115000"/>
              </a:lnSpc>
              <a:spcBef>
                <a:spcPts val="0"/>
              </a:spcBef>
              <a:spcAft>
                <a:spcPts val="0"/>
              </a:spcAft>
              <a:buClr>
                <a:schemeClr val="accent1"/>
              </a:buClr>
              <a:buSzPts val="1100"/>
              <a:buFont typeface="Lato"/>
              <a:buChar char="-"/>
            </a:pPr>
            <a:r>
              <a:rPr lang="en">
                <a:solidFill>
                  <a:schemeClr val="accent1"/>
                </a:solidFill>
                <a:latin typeface="Lato"/>
                <a:ea typeface="Lato"/>
                <a:cs typeface="Lato"/>
                <a:sym typeface="Lato"/>
              </a:rPr>
              <a:t>Free and User-friendly</a:t>
            </a:r>
            <a:endParaRPr>
              <a:solidFill>
                <a:schemeClr val="accent1"/>
              </a:solidFill>
              <a:latin typeface="Lato"/>
              <a:ea typeface="Lato"/>
              <a:cs typeface="Lato"/>
              <a:sym typeface="Lato"/>
            </a:endParaRPr>
          </a:p>
          <a:p>
            <a:pPr indent="-298450" lvl="1" marL="914400" rtl="0">
              <a:lnSpc>
                <a:spcPct val="115000"/>
              </a:lnSpc>
              <a:spcBef>
                <a:spcPts val="0"/>
              </a:spcBef>
              <a:spcAft>
                <a:spcPts val="0"/>
              </a:spcAft>
              <a:buClr>
                <a:schemeClr val="accent1"/>
              </a:buClr>
              <a:buSzPts val="1100"/>
              <a:buFont typeface="Lato"/>
              <a:buChar char="-"/>
            </a:pPr>
            <a:r>
              <a:rPr lang="en">
                <a:solidFill>
                  <a:schemeClr val="accent1"/>
                </a:solidFill>
                <a:latin typeface="Lato"/>
                <a:ea typeface="Lato"/>
                <a:cs typeface="Lato"/>
                <a:sym typeface="Lato"/>
              </a:rPr>
              <a:t>Manage purchasing habits with better financial awareness</a:t>
            </a:r>
            <a:endParaRPr>
              <a:solidFill>
                <a:schemeClr val="accent1"/>
              </a:solidFill>
              <a:latin typeface="Lato"/>
              <a:ea typeface="Lato"/>
              <a:cs typeface="Lato"/>
              <a:sym typeface="Lato"/>
            </a:endParaRPr>
          </a:p>
          <a:p>
            <a:pPr indent="0" lvl="0" marL="0">
              <a:spcBef>
                <a:spcPts val="16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accent1"/>
              </a:buClr>
              <a:buSzPts val="1800"/>
              <a:buFont typeface="Proxima Nova"/>
              <a:buChar char="●"/>
            </a:pPr>
            <a:r>
              <a:rPr lang="en" sz="1800">
                <a:solidFill>
                  <a:schemeClr val="accent1"/>
                </a:solidFill>
                <a:latin typeface="Proxima Nova"/>
                <a:ea typeface="Proxima Nova"/>
                <a:cs typeface="Proxima Nova"/>
                <a:sym typeface="Proxima Nova"/>
              </a:rPr>
              <a:t>We do NOT ask for any financial information to get started with the app</a:t>
            </a:r>
            <a:br>
              <a:rPr lang="en" sz="1800">
                <a:solidFill>
                  <a:schemeClr val="accent1"/>
                </a:solidFill>
                <a:latin typeface="Proxima Nova"/>
                <a:ea typeface="Proxima Nova"/>
                <a:cs typeface="Proxima Nova"/>
                <a:sym typeface="Proxima Nova"/>
              </a:rPr>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174 Restaurants</a:t>
            </a:r>
            <a:endParaRPr/>
          </a:p>
          <a:p>
            <a:pPr indent="0" lvl="0" marL="0">
              <a:spcBef>
                <a:spcPts val="0"/>
              </a:spcBef>
              <a:spcAft>
                <a:spcPts val="0"/>
              </a:spcAft>
              <a:buNone/>
            </a:pPr>
            <a:r>
              <a:rPr lang="en"/>
              <a:t>210 Early Adopters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Shape 11"/>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Shape 12"/>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 name="Shape 50"/>
          <p:cNvSpPr txBox="1"/>
          <p:nvPr>
            <p:ph type="title"/>
          </p:nvPr>
        </p:nvSpPr>
        <p:spPr>
          <a:xfrm>
            <a:off x="311700" y="991475"/>
            <a:ext cx="8520600" cy="1917900"/>
          </a:xfrm>
          <a:prstGeom prst="rect">
            <a:avLst/>
          </a:prstGeom>
        </p:spPr>
        <p:txBody>
          <a:bodyPr anchorCtr="0" anchor="ctr"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p:txBody>
      </p:sp>
      <p:sp>
        <p:nvSpPr>
          <p:cNvPr id="51" name="Shape 51"/>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Shape 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Shape 16"/>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Shape 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Shape 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Shape 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Shape 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Shape 41"/>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Shape 42"/>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Shape 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0.jpg"/><Relationship Id="rId5" Type="http://schemas.openxmlformats.org/officeDocument/2006/relationships/image" Target="../media/image14.jpg"/><Relationship Id="rId6" Type="http://schemas.openxmlformats.org/officeDocument/2006/relationships/image" Target="../media/image26.png"/><Relationship Id="rId7" Type="http://schemas.openxmlformats.org/officeDocument/2006/relationships/image" Target="../media/image24.png"/><Relationship Id="rId8"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19.png"/><Relationship Id="rId7"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idx="1" type="subTitle"/>
          </p:nvPr>
        </p:nvSpPr>
        <p:spPr>
          <a:xfrm>
            <a:off x="679050" y="3181925"/>
            <a:ext cx="3702900" cy="54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Stop waiting. Start saving.</a:t>
            </a:r>
            <a:endParaRPr/>
          </a:p>
        </p:txBody>
      </p:sp>
      <p:pic>
        <p:nvPicPr>
          <p:cNvPr id="60" name="Shape 60"/>
          <p:cNvPicPr preferRelativeResize="0"/>
          <p:nvPr/>
        </p:nvPicPr>
        <p:blipFill>
          <a:blip r:embed="rId3">
            <a:alphaModFix/>
          </a:blip>
          <a:stretch>
            <a:fillRect/>
          </a:stretch>
        </p:blipFill>
        <p:spPr>
          <a:xfrm>
            <a:off x="679050" y="1348650"/>
            <a:ext cx="2952750" cy="800100"/>
          </a:xfrm>
          <a:prstGeom prst="rect">
            <a:avLst/>
          </a:prstGeom>
          <a:noFill/>
          <a:ln>
            <a:noFill/>
          </a:ln>
        </p:spPr>
      </p:pic>
      <p:sp>
        <p:nvSpPr>
          <p:cNvPr id="61" name="Shape 61"/>
          <p:cNvSpPr txBox="1"/>
          <p:nvPr>
            <p:ph idx="1" type="subTitle"/>
          </p:nvPr>
        </p:nvSpPr>
        <p:spPr>
          <a:xfrm>
            <a:off x="679050" y="2318538"/>
            <a:ext cx="5722800" cy="54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Location Based Deals and Offers App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Who are our Users?</a:t>
            </a:r>
            <a:endParaRPr/>
          </a:p>
        </p:txBody>
      </p:sp>
      <p:sp>
        <p:nvSpPr>
          <p:cNvPr id="153" name="Shape 153"/>
          <p:cNvSpPr txBox="1"/>
          <p:nvPr>
            <p:ph idx="1" type="body"/>
          </p:nvPr>
        </p:nvSpPr>
        <p:spPr>
          <a:xfrm>
            <a:off x="4926150" y="1661750"/>
            <a:ext cx="3776100" cy="26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solidFill>
                  <a:srgbClr val="000000"/>
                </a:solidFill>
              </a:rPr>
              <a:t>“</a:t>
            </a:r>
            <a:r>
              <a:rPr i="1" lang="en" sz="1400">
                <a:solidFill>
                  <a:srgbClr val="000000"/>
                </a:solidFill>
              </a:rPr>
              <a:t>We are constantly looking out for channels to drive more foot traffic and better target our neighborhood customers. Wallie will not only help us with focused advertising but also measure our campaign performance down to every individual in real time</a:t>
            </a:r>
            <a:r>
              <a:rPr lang="en" sz="1400">
                <a:solidFill>
                  <a:srgbClr val="000000"/>
                </a:solidFill>
              </a:rPr>
              <a:t>”</a:t>
            </a:r>
            <a:endParaRPr sz="1400">
              <a:solidFill>
                <a:srgbClr val="000000"/>
              </a:solidFill>
            </a:endParaRPr>
          </a:p>
          <a:p>
            <a:pPr indent="0" lvl="0" marL="0" rtl="0" algn="just">
              <a:spcBef>
                <a:spcPts val="0"/>
              </a:spcBef>
              <a:spcAft>
                <a:spcPts val="0"/>
              </a:spcAft>
              <a:buNone/>
            </a:pPr>
            <a:r>
              <a:rPr lang="en" sz="1400">
                <a:solidFill>
                  <a:srgbClr val="000000"/>
                </a:solidFill>
              </a:rPr>
              <a:t> </a:t>
            </a:r>
            <a:endParaRPr sz="1400">
              <a:solidFill>
                <a:srgbClr val="000000"/>
              </a:solidFill>
            </a:endParaRPr>
          </a:p>
          <a:p>
            <a:pPr indent="0" lvl="0" marL="0" rtl="0" algn="just">
              <a:spcBef>
                <a:spcPts val="0"/>
              </a:spcBef>
              <a:spcAft>
                <a:spcPts val="0"/>
              </a:spcAft>
              <a:buNone/>
            </a:pPr>
            <a:r>
              <a:rPr lang="en" sz="1400">
                <a:solidFill>
                  <a:srgbClr val="000000"/>
                </a:solidFill>
              </a:rPr>
              <a:t>- Elon Bezos</a:t>
            </a:r>
            <a:endParaRPr sz="1400">
              <a:solidFill>
                <a:srgbClr val="000000"/>
              </a:solidFill>
            </a:endParaRPr>
          </a:p>
          <a:p>
            <a:pPr indent="0" lvl="0" marL="0" rtl="0" algn="just">
              <a:spcBef>
                <a:spcPts val="0"/>
              </a:spcBef>
              <a:spcAft>
                <a:spcPts val="0"/>
              </a:spcAft>
              <a:buNone/>
            </a:pPr>
            <a:r>
              <a:rPr lang="en" sz="1400">
                <a:solidFill>
                  <a:srgbClr val="000000"/>
                </a:solidFill>
              </a:rPr>
              <a:t>  CEO  Easymart</a:t>
            </a:r>
            <a:endParaRPr sz="1400">
              <a:solidFill>
                <a:srgbClr val="000000"/>
              </a:solidFill>
            </a:endParaRPr>
          </a:p>
        </p:txBody>
      </p:sp>
      <p:sp>
        <p:nvSpPr>
          <p:cNvPr id="154" name="Shape 154"/>
          <p:cNvSpPr txBox="1"/>
          <p:nvPr>
            <p:ph idx="1" type="body"/>
          </p:nvPr>
        </p:nvSpPr>
        <p:spPr>
          <a:xfrm>
            <a:off x="540300" y="1661750"/>
            <a:ext cx="3831600" cy="26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sz="1400">
                <a:solidFill>
                  <a:srgbClr val="000000"/>
                </a:solidFill>
              </a:rPr>
              <a:t>“Wallie helps our restaurant target local customers and drive more business and increase loyalty. It also enables us to plan better and reduce wait times”</a:t>
            </a:r>
            <a:endParaRPr i="1" sz="1400">
              <a:solidFill>
                <a:srgbClr val="000000"/>
              </a:solidFill>
            </a:endParaRPr>
          </a:p>
          <a:p>
            <a:pPr indent="0" lvl="0" marL="0" rtl="0" algn="just">
              <a:spcBef>
                <a:spcPts val="0"/>
              </a:spcBef>
              <a:spcAft>
                <a:spcPts val="0"/>
              </a:spcAft>
              <a:buNone/>
            </a:pPr>
            <a:r>
              <a:rPr lang="en" sz="1400">
                <a:solidFill>
                  <a:srgbClr val="000000"/>
                </a:solidFill>
              </a:rPr>
              <a:t> </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0" lvl="0" marL="0" rtl="0" algn="just">
              <a:spcBef>
                <a:spcPts val="0"/>
              </a:spcBef>
              <a:spcAft>
                <a:spcPts val="0"/>
              </a:spcAft>
              <a:buNone/>
            </a:pPr>
            <a:r>
              <a:rPr lang="en" sz="1400">
                <a:solidFill>
                  <a:srgbClr val="000000"/>
                </a:solidFill>
              </a:rPr>
              <a:t>- Steve Gates</a:t>
            </a:r>
            <a:endParaRPr sz="1400">
              <a:solidFill>
                <a:srgbClr val="000000"/>
              </a:solidFill>
            </a:endParaRPr>
          </a:p>
          <a:p>
            <a:pPr indent="0" lvl="0" marL="0" rtl="0" algn="just">
              <a:spcBef>
                <a:spcPts val="0"/>
              </a:spcBef>
              <a:spcAft>
                <a:spcPts val="0"/>
              </a:spcAft>
              <a:buNone/>
            </a:pPr>
            <a:r>
              <a:rPr lang="en" sz="1400">
                <a:solidFill>
                  <a:srgbClr val="000000"/>
                </a:solidFill>
              </a:rPr>
              <a:t>  Owner, Curry in Hurry</a:t>
            </a:r>
            <a:endParaRPr sz="1400">
              <a:solidFill>
                <a:srgbClr val="000000"/>
              </a:solidFill>
            </a:endParaRPr>
          </a:p>
        </p:txBody>
      </p:sp>
      <p:sp>
        <p:nvSpPr>
          <p:cNvPr id="155" name="Shape 155"/>
          <p:cNvSpPr/>
          <p:nvPr/>
        </p:nvSpPr>
        <p:spPr>
          <a:xfrm>
            <a:off x="0" y="0"/>
            <a:ext cx="9144000" cy="899700"/>
          </a:xfrm>
          <a:prstGeom prst="rect">
            <a:avLst/>
          </a:prstGeom>
          <a:solidFill>
            <a:srgbClr val="1D23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txBox="1"/>
          <p:nvPr>
            <p:ph type="title"/>
          </p:nvPr>
        </p:nvSpPr>
        <p:spPr>
          <a:xfrm>
            <a:off x="311700" y="1635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Partners are Excited about Wallie</a:t>
            </a:r>
            <a:endParaRPr>
              <a:solidFill>
                <a:srgbClr val="FFFFFF"/>
              </a:solidFill>
            </a:endParaRPr>
          </a:p>
        </p:txBody>
      </p:sp>
      <p:sp>
        <p:nvSpPr>
          <p:cNvPr id="157" name="Shape 1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Shape 162"/>
          <p:cNvPicPr preferRelativeResize="0"/>
          <p:nvPr/>
        </p:nvPicPr>
        <p:blipFill>
          <a:blip r:embed="rId3">
            <a:alphaModFix/>
          </a:blip>
          <a:stretch>
            <a:fillRect/>
          </a:stretch>
        </p:blipFill>
        <p:spPr>
          <a:xfrm>
            <a:off x="3752075" y="1205156"/>
            <a:ext cx="1672775" cy="1620917"/>
          </a:xfrm>
          <a:prstGeom prst="rect">
            <a:avLst/>
          </a:prstGeom>
          <a:noFill/>
          <a:ln>
            <a:noFill/>
          </a:ln>
        </p:spPr>
      </p:pic>
      <p:pic>
        <p:nvPicPr>
          <p:cNvPr id="163" name="Shape 163"/>
          <p:cNvPicPr preferRelativeResize="0"/>
          <p:nvPr/>
        </p:nvPicPr>
        <p:blipFill>
          <a:blip r:embed="rId4">
            <a:alphaModFix/>
          </a:blip>
          <a:stretch>
            <a:fillRect/>
          </a:stretch>
        </p:blipFill>
        <p:spPr>
          <a:xfrm>
            <a:off x="5547600" y="2400725"/>
            <a:ext cx="1640250" cy="1640250"/>
          </a:xfrm>
          <a:prstGeom prst="rect">
            <a:avLst/>
          </a:prstGeom>
          <a:noFill/>
          <a:ln>
            <a:noFill/>
          </a:ln>
        </p:spPr>
      </p:pic>
      <p:pic>
        <p:nvPicPr>
          <p:cNvPr id="164" name="Shape 164"/>
          <p:cNvPicPr preferRelativeResize="0"/>
          <p:nvPr/>
        </p:nvPicPr>
        <p:blipFill>
          <a:blip r:embed="rId5">
            <a:alphaModFix/>
          </a:blip>
          <a:stretch>
            <a:fillRect/>
          </a:stretch>
        </p:blipFill>
        <p:spPr>
          <a:xfrm>
            <a:off x="282075" y="1143787"/>
            <a:ext cx="1285601" cy="1640250"/>
          </a:xfrm>
          <a:prstGeom prst="rect">
            <a:avLst/>
          </a:prstGeom>
          <a:noFill/>
          <a:ln>
            <a:noFill/>
          </a:ln>
        </p:spPr>
      </p:pic>
      <p:pic>
        <p:nvPicPr>
          <p:cNvPr id="165" name="Shape 165"/>
          <p:cNvPicPr preferRelativeResize="0"/>
          <p:nvPr/>
        </p:nvPicPr>
        <p:blipFill rotWithShape="1">
          <a:blip r:embed="rId6">
            <a:alphaModFix/>
          </a:blip>
          <a:srcRect b="31485" l="787" r="787" t="2849"/>
          <a:stretch/>
        </p:blipFill>
        <p:spPr>
          <a:xfrm>
            <a:off x="1874075" y="2384776"/>
            <a:ext cx="1773442" cy="1690248"/>
          </a:xfrm>
          <a:prstGeom prst="rect">
            <a:avLst/>
          </a:prstGeom>
          <a:noFill/>
          <a:ln>
            <a:noFill/>
          </a:ln>
        </p:spPr>
      </p:pic>
      <p:pic>
        <p:nvPicPr>
          <p:cNvPr id="166" name="Shape 166"/>
          <p:cNvPicPr preferRelativeResize="0"/>
          <p:nvPr/>
        </p:nvPicPr>
        <p:blipFill>
          <a:blip r:embed="rId7">
            <a:alphaModFix/>
          </a:blip>
          <a:stretch>
            <a:fillRect/>
          </a:stretch>
        </p:blipFill>
        <p:spPr>
          <a:xfrm>
            <a:off x="7265725" y="1165580"/>
            <a:ext cx="1672782" cy="1640251"/>
          </a:xfrm>
          <a:prstGeom prst="rect">
            <a:avLst/>
          </a:prstGeom>
          <a:noFill/>
          <a:ln>
            <a:noFill/>
          </a:ln>
        </p:spPr>
      </p:pic>
      <p:sp>
        <p:nvSpPr>
          <p:cNvPr id="167" name="Shape 167"/>
          <p:cNvSpPr txBox="1"/>
          <p:nvPr/>
        </p:nvSpPr>
        <p:spPr>
          <a:xfrm>
            <a:off x="-3775" y="2986925"/>
            <a:ext cx="2040600" cy="4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Krishna</a:t>
            </a:r>
            <a:endParaRPr sz="1200">
              <a:latin typeface="Proxima Nova"/>
              <a:ea typeface="Proxima Nova"/>
              <a:cs typeface="Proxima Nova"/>
              <a:sym typeface="Proxima Nova"/>
            </a:endParaRPr>
          </a:p>
          <a:p>
            <a:pPr indent="0" lvl="0" marL="0" algn="ctr">
              <a:spcBef>
                <a:spcPts val="0"/>
              </a:spcBef>
              <a:spcAft>
                <a:spcPts val="0"/>
              </a:spcAft>
              <a:buNone/>
            </a:pPr>
            <a:r>
              <a:rPr lang="en" sz="1200">
                <a:latin typeface="Proxima Nova"/>
                <a:ea typeface="Proxima Nova"/>
                <a:cs typeface="Proxima Nova"/>
                <a:sym typeface="Proxima Nova"/>
              </a:rPr>
              <a:t>Chief “Everything” Officer</a:t>
            </a:r>
            <a:endParaRPr sz="1200">
              <a:latin typeface="Proxima Nova"/>
              <a:ea typeface="Proxima Nova"/>
              <a:cs typeface="Proxima Nova"/>
              <a:sym typeface="Proxima Nova"/>
            </a:endParaRPr>
          </a:p>
        </p:txBody>
      </p:sp>
      <p:sp>
        <p:nvSpPr>
          <p:cNvPr id="168" name="Shape 168"/>
          <p:cNvSpPr txBox="1"/>
          <p:nvPr/>
        </p:nvSpPr>
        <p:spPr>
          <a:xfrm>
            <a:off x="1721750" y="4186250"/>
            <a:ext cx="2040600" cy="4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Priyanshi</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Chief “</a:t>
            </a:r>
            <a:r>
              <a:rPr lang="en" sz="1200">
                <a:latin typeface="Proxima Nova"/>
                <a:ea typeface="Proxima Nova"/>
                <a:cs typeface="Proxima Nova"/>
                <a:sym typeface="Proxima Nova"/>
              </a:rPr>
              <a:t>B</a:t>
            </a:r>
            <a:r>
              <a:rPr lang="en" sz="1200">
                <a:latin typeface="Proxima Nova"/>
                <a:ea typeface="Proxima Nova"/>
                <a:cs typeface="Proxima Nova"/>
                <a:sym typeface="Proxima Nova"/>
              </a:rPr>
              <a:t>ig Picture” Officer</a:t>
            </a:r>
            <a:endParaRPr sz="1200">
              <a:latin typeface="Proxima Nova"/>
              <a:ea typeface="Proxima Nova"/>
              <a:cs typeface="Proxima Nova"/>
              <a:sym typeface="Proxima Nova"/>
            </a:endParaRPr>
          </a:p>
        </p:txBody>
      </p:sp>
      <p:sp>
        <p:nvSpPr>
          <p:cNvPr id="169" name="Shape 169"/>
          <p:cNvSpPr txBox="1"/>
          <p:nvPr/>
        </p:nvSpPr>
        <p:spPr>
          <a:xfrm>
            <a:off x="3584875" y="2994900"/>
            <a:ext cx="2040600" cy="4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Lan</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Chief “Mouthing” Officer</a:t>
            </a:r>
            <a:endParaRPr sz="1200">
              <a:latin typeface="Proxima Nova"/>
              <a:ea typeface="Proxima Nova"/>
              <a:cs typeface="Proxima Nova"/>
              <a:sym typeface="Proxima Nova"/>
            </a:endParaRPr>
          </a:p>
        </p:txBody>
      </p:sp>
      <p:sp>
        <p:nvSpPr>
          <p:cNvPr id="170" name="Shape 170"/>
          <p:cNvSpPr txBox="1"/>
          <p:nvPr/>
        </p:nvSpPr>
        <p:spPr>
          <a:xfrm>
            <a:off x="5424850" y="4186250"/>
            <a:ext cx="1926600" cy="4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Amol</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Chief “Tinkering” Officer</a:t>
            </a:r>
            <a:endParaRPr sz="1200">
              <a:latin typeface="Proxima Nova"/>
              <a:ea typeface="Proxima Nova"/>
              <a:cs typeface="Proxima Nova"/>
              <a:sym typeface="Proxima Nova"/>
            </a:endParaRPr>
          </a:p>
        </p:txBody>
      </p:sp>
      <p:sp>
        <p:nvSpPr>
          <p:cNvPr id="171" name="Shape 171"/>
          <p:cNvSpPr txBox="1"/>
          <p:nvPr/>
        </p:nvSpPr>
        <p:spPr>
          <a:xfrm>
            <a:off x="7112425" y="2974650"/>
            <a:ext cx="2040600" cy="4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Sanghmitra</a:t>
            </a:r>
            <a:endParaRPr sz="12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Chief “Orderly” Officer</a:t>
            </a:r>
            <a:endParaRPr sz="1200">
              <a:latin typeface="Proxima Nova"/>
              <a:ea typeface="Proxima Nova"/>
              <a:cs typeface="Proxima Nova"/>
              <a:sym typeface="Proxima Nova"/>
            </a:endParaRPr>
          </a:p>
        </p:txBody>
      </p:sp>
      <p:sp>
        <p:nvSpPr>
          <p:cNvPr id="172" name="Shape 172"/>
          <p:cNvSpPr/>
          <p:nvPr/>
        </p:nvSpPr>
        <p:spPr>
          <a:xfrm>
            <a:off x="0" y="0"/>
            <a:ext cx="9144000" cy="899700"/>
          </a:xfrm>
          <a:prstGeom prst="rect">
            <a:avLst/>
          </a:prstGeom>
          <a:solidFill>
            <a:srgbClr val="1D23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Shape 173"/>
          <p:cNvSpPr txBox="1"/>
          <p:nvPr>
            <p:ph type="title"/>
          </p:nvPr>
        </p:nvSpPr>
        <p:spPr>
          <a:xfrm>
            <a:off x="311700" y="1635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Meet the Team</a:t>
            </a:r>
            <a:endParaRPr>
              <a:solidFill>
                <a:srgbClr val="FFFFFF"/>
              </a:solidFill>
            </a:endParaRPr>
          </a:p>
        </p:txBody>
      </p:sp>
      <p:pic>
        <p:nvPicPr>
          <p:cNvPr id="174" name="Shape 174"/>
          <p:cNvPicPr preferRelativeResize="0"/>
          <p:nvPr/>
        </p:nvPicPr>
        <p:blipFill>
          <a:blip r:embed="rId8">
            <a:alphaModFix/>
          </a:blip>
          <a:stretch>
            <a:fillRect/>
          </a:stretch>
        </p:blipFill>
        <p:spPr>
          <a:xfrm>
            <a:off x="6750600" y="27987"/>
            <a:ext cx="2336375" cy="843725"/>
          </a:xfrm>
          <a:prstGeom prst="rect">
            <a:avLst/>
          </a:prstGeom>
          <a:noFill/>
          <a:ln>
            <a:noFill/>
          </a:ln>
        </p:spPr>
      </p:pic>
      <p:sp>
        <p:nvSpPr>
          <p:cNvPr id="175" name="Shape 175"/>
          <p:cNvSpPr txBox="1"/>
          <p:nvPr/>
        </p:nvSpPr>
        <p:spPr>
          <a:xfrm>
            <a:off x="4304750" y="3414525"/>
            <a:ext cx="5856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CMO</a:t>
            </a:r>
            <a:endParaRPr sz="1200">
              <a:latin typeface="Proxima Nova"/>
              <a:ea typeface="Proxima Nova"/>
              <a:cs typeface="Proxima Nova"/>
              <a:sym typeface="Proxima Nova"/>
            </a:endParaRPr>
          </a:p>
        </p:txBody>
      </p:sp>
      <p:sp>
        <p:nvSpPr>
          <p:cNvPr id="176" name="Shape 176"/>
          <p:cNvSpPr txBox="1"/>
          <p:nvPr/>
        </p:nvSpPr>
        <p:spPr>
          <a:xfrm>
            <a:off x="647525" y="3414525"/>
            <a:ext cx="585600" cy="4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roxima Nova"/>
                <a:ea typeface="Proxima Nova"/>
                <a:cs typeface="Proxima Nova"/>
                <a:sym typeface="Proxima Nova"/>
              </a:rPr>
              <a:t>CEO</a:t>
            </a:r>
            <a:endParaRPr sz="1200">
              <a:latin typeface="Proxima Nova"/>
              <a:ea typeface="Proxima Nova"/>
              <a:cs typeface="Proxima Nova"/>
              <a:sym typeface="Proxima Nova"/>
            </a:endParaRPr>
          </a:p>
        </p:txBody>
      </p:sp>
      <p:sp>
        <p:nvSpPr>
          <p:cNvPr id="177" name="Shape 177"/>
          <p:cNvSpPr txBox="1"/>
          <p:nvPr/>
        </p:nvSpPr>
        <p:spPr>
          <a:xfrm>
            <a:off x="6125950" y="4589450"/>
            <a:ext cx="5244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CTO</a:t>
            </a:r>
            <a:endParaRPr sz="1200">
              <a:latin typeface="Proxima Nova"/>
              <a:ea typeface="Proxima Nova"/>
              <a:cs typeface="Proxima Nova"/>
              <a:sym typeface="Proxima Nova"/>
            </a:endParaRPr>
          </a:p>
        </p:txBody>
      </p:sp>
      <p:sp>
        <p:nvSpPr>
          <p:cNvPr id="178" name="Shape 178"/>
          <p:cNvSpPr txBox="1"/>
          <p:nvPr/>
        </p:nvSpPr>
        <p:spPr>
          <a:xfrm>
            <a:off x="2449250" y="4589450"/>
            <a:ext cx="5856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CPO</a:t>
            </a:r>
            <a:endParaRPr sz="1200">
              <a:latin typeface="Proxima Nova"/>
              <a:ea typeface="Proxima Nova"/>
              <a:cs typeface="Proxima Nova"/>
              <a:sym typeface="Proxima Nova"/>
            </a:endParaRPr>
          </a:p>
        </p:txBody>
      </p:sp>
      <p:sp>
        <p:nvSpPr>
          <p:cNvPr id="179" name="Shape 179"/>
          <p:cNvSpPr txBox="1"/>
          <p:nvPr/>
        </p:nvSpPr>
        <p:spPr>
          <a:xfrm>
            <a:off x="7839925" y="3387600"/>
            <a:ext cx="5856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COO</a:t>
            </a:r>
            <a:endParaRPr sz="1200">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p:nvPr/>
        </p:nvSpPr>
        <p:spPr>
          <a:xfrm>
            <a:off x="0" y="0"/>
            <a:ext cx="9144000" cy="899700"/>
          </a:xfrm>
          <a:prstGeom prst="rect">
            <a:avLst/>
          </a:prstGeom>
          <a:solidFill>
            <a:srgbClr val="1D23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5" name="Shape 185"/>
          <p:cNvSpPr txBox="1"/>
          <p:nvPr>
            <p:ph type="title"/>
          </p:nvPr>
        </p:nvSpPr>
        <p:spPr>
          <a:xfrm>
            <a:off x="311700" y="1635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Investors Trust Wallie’s Vision</a:t>
            </a:r>
            <a:endParaRPr>
              <a:solidFill>
                <a:srgbClr val="FFFFFF"/>
              </a:solidFill>
            </a:endParaRPr>
          </a:p>
        </p:txBody>
      </p:sp>
      <p:sp>
        <p:nvSpPr>
          <p:cNvPr id="186" name="Shape 186"/>
          <p:cNvSpPr txBox="1"/>
          <p:nvPr/>
        </p:nvSpPr>
        <p:spPr>
          <a:xfrm>
            <a:off x="798000" y="1769050"/>
            <a:ext cx="7365300" cy="15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b="1" lang="en" sz="3000" u="sng">
                <a:solidFill>
                  <a:schemeClr val="dk1"/>
                </a:solidFill>
                <a:latin typeface="Proxima Nova"/>
                <a:ea typeface="Proxima Nova"/>
                <a:cs typeface="Proxima Nova"/>
                <a:sym typeface="Proxima Nova"/>
              </a:rPr>
              <a:t>$3M Series A</a:t>
            </a:r>
            <a:r>
              <a:rPr b="1" lang="en" sz="3000">
                <a:solidFill>
                  <a:schemeClr val="dk1"/>
                </a:solidFill>
                <a:latin typeface="Proxima Nova"/>
                <a:ea typeface="Proxima Nova"/>
                <a:cs typeface="Proxima Nova"/>
                <a:sym typeface="Proxima Nova"/>
              </a:rPr>
              <a:t> funding from BluePoint Ventures and Rocky Ventures</a:t>
            </a:r>
            <a:endParaRPr b="1" sz="3000"/>
          </a:p>
        </p:txBody>
      </p:sp>
      <p:sp>
        <p:nvSpPr>
          <p:cNvPr id="187" name="Shape 187"/>
          <p:cNvSpPr txBox="1"/>
          <p:nvPr/>
        </p:nvSpPr>
        <p:spPr>
          <a:xfrm>
            <a:off x="600450" y="3640725"/>
            <a:ext cx="7943100" cy="6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a:solidFill>
                  <a:schemeClr val="dk1"/>
                </a:solidFill>
                <a:latin typeface="Proxima Nova"/>
                <a:ea typeface="Proxima Nova"/>
                <a:cs typeface="Proxima Nova"/>
                <a:sym typeface="Proxima Nova"/>
              </a:rPr>
              <a:t>Larry Zuckerberg, Managing Partner at BluePoint Ventures is joining Wallie’s Board of Directors </a:t>
            </a:r>
            <a:endParaRPr/>
          </a:p>
        </p:txBody>
      </p:sp>
      <p:sp>
        <p:nvSpPr>
          <p:cNvPr id="188" name="Shape 1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Download Wallie TODAY!</a:t>
            </a:r>
            <a:endParaRPr/>
          </a:p>
        </p:txBody>
      </p:sp>
      <p:pic>
        <p:nvPicPr>
          <p:cNvPr id="194" name="Shape 194"/>
          <p:cNvPicPr preferRelativeResize="0"/>
          <p:nvPr/>
        </p:nvPicPr>
        <p:blipFill>
          <a:blip r:embed="rId3">
            <a:alphaModFix/>
          </a:blip>
          <a:stretch>
            <a:fillRect/>
          </a:stretch>
        </p:blipFill>
        <p:spPr>
          <a:xfrm>
            <a:off x="4807675" y="3960550"/>
            <a:ext cx="2736825" cy="810100"/>
          </a:xfrm>
          <a:prstGeom prst="rect">
            <a:avLst/>
          </a:prstGeom>
          <a:noFill/>
          <a:ln>
            <a:noFill/>
          </a:ln>
        </p:spPr>
      </p:pic>
      <p:pic>
        <p:nvPicPr>
          <p:cNvPr id="195" name="Shape 195"/>
          <p:cNvPicPr preferRelativeResize="0"/>
          <p:nvPr/>
        </p:nvPicPr>
        <p:blipFill>
          <a:blip r:embed="rId4">
            <a:alphaModFix/>
          </a:blip>
          <a:stretch>
            <a:fillRect/>
          </a:stretch>
        </p:blipFill>
        <p:spPr>
          <a:xfrm>
            <a:off x="1387924" y="3771549"/>
            <a:ext cx="3167350" cy="1219550"/>
          </a:xfrm>
          <a:prstGeom prst="rect">
            <a:avLst/>
          </a:prstGeom>
          <a:noFill/>
          <a:ln>
            <a:noFill/>
          </a:ln>
        </p:spPr>
      </p:pic>
      <p:sp>
        <p:nvSpPr>
          <p:cNvPr id="196" name="Shape 196"/>
          <p:cNvSpPr txBox="1"/>
          <p:nvPr/>
        </p:nvSpPr>
        <p:spPr>
          <a:xfrm>
            <a:off x="3324900" y="1937734"/>
            <a:ext cx="2494200" cy="76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dk2"/>
                </a:solidFill>
              </a:rPr>
              <a:t>getwallie.com</a:t>
            </a:r>
            <a:endParaRPr sz="3000">
              <a:solidFill>
                <a:schemeClr val="dk2"/>
              </a:solidFill>
            </a:endParaRPr>
          </a:p>
        </p:txBody>
      </p:sp>
      <p:sp>
        <p:nvSpPr>
          <p:cNvPr id="197" name="Shape 197"/>
          <p:cNvSpPr/>
          <p:nvPr/>
        </p:nvSpPr>
        <p:spPr>
          <a:xfrm>
            <a:off x="0" y="0"/>
            <a:ext cx="9144000" cy="899700"/>
          </a:xfrm>
          <a:prstGeom prst="rect">
            <a:avLst/>
          </a:prstGeom>
          <a:solidFill>
            <a:srgbClr val="1D23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txBox="1"/>
          <p:nvPr>
            <p:ph type="title"/>
          </p:nvPr>
        </p:nvSpPr>
        <p:spPr>
          <a:xfrm>
            <a:off x="311700" y="1635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Get Wallie Today!</a:t>
            </a:r>
            <a:endParaRPr>
              <a:solidFill>
                <a:srgbClr val="FFFFFF"/>
              </a:solidFill>
            </a:endParaRPr>
          </a:p>
        </p:txBody>
      </p:sp>
      <p:pic>
        <p:nvPicPr>
          <p:cNvPr id="199" name="Shape 199"/>
          <p:cNvPicPr preferRelativeResize="0"/>
          <p:nvPr/>
        </p:nvPicPr>
        <p:blipFill>
          <a:blip r:embed="rId5">
            <a:alphaModFix/>
          </a:blip>
          <a:stretch>
            <a:fillRect/>
          </a:stretch>
        </p:blipFill>
        <p:spPr>
          <a:xfrm>
            <a:off x="3324900" y="1104463"/>
            <a:ext cx="2494200" cy="675850"/>
          </a:xfrm>
          <a:prstGeom prst="rect">
            <a:avLst/>
          </a:prstGeom>
          <a:noFill/>
          <a:ln>
            <a:noFill/>
          </a:ln>
        </p:spPr>
      </p:pic>
      <p:pic>
        <p:nvPicPr>
          <p:cNvPr id="200" name="Shape 200"/>
          <p:cNvPicPr preferRelativeResize="0"/>
          <p:nvPr/>
        </p:nvPicPr>
        <p:blipFill>
          <a:blip r:embed="rId6">
            <a:alphaModFix/>
          </a:blip>
          <a:stretch>
            <a:fillRect/>
          </a:stretch>
        </p:blipFill>
        <p:spPr>
          <a:xfrm>
            <a:off x="3673625" y="2703825"/>
            <a:ext cx="881639" cy="899698"/>
          </a:xfrm>
          <a:prstGeom prst="rect">
            <a:avLst/>
          </a:prstGeom>
          <a:noFill/>
          <a:ln>
            <a:noFill/>
          </a:ln>
        </p:spPr>
      </p:pic>
      <p:pic>
        <p:nvPicPr>
          <p:cNvPr id="201" name="Shape 201"/>
          <p:cNvPicPr preferRelativeResize="0"/>
          <p:nvPr/>
        </p:nvPicPr>
        <p:blipFill>
          <a:blip r:embed="rId7">
            <a:alphaModFix/>
          </a:blip>
          <a:stretch>
            <a:fillRect/>
          </a:stretch>
        </p:blipFill>
        <p:spPr>
          <a:xfrm>
            <a:off x="4651395" y="2867324"/>
            <a:ext cx="561205" cy="572700"/>
          </a:xfrm>
          <a:prstGeom prst="rect">
            <a:avLst/>
          </a:prstGeom>
          <a:noFill/>
          <a:ln>
            <a:noFill/>
          </a:ln>
        </p:spPr>
      </p:pic>
      <p:sp>
        <p:nvSpPr>
          <p:cNvPr id="202" name="Shape 202"/>
          <p:cNvSpPr txBox="1"/>
          <p:nvPr/>
        </p:nvSpPr>
        <p:spPr>
          <a:xfrm>
            <a:off x="3542050" y="3440578"/>
            <a:ext cx="1789200" cy="5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D2325"/>
                </a:solidFill>
              </a:rPr>
              <a:t>@getwallie</a:t>
            </a:r>
            <a:endParaRPr sz="1800">
              <a:solidFill>
                <a:srgbClr val="1D232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Download Wallie TODAY!</a:t>
            </a:r>
            <a:endParaRPr/>
          </a:p>
        </p:txBody>
      </p:sp>
      <p:sp>
        <p:nvSpPr>
          <p:cNvPr id="208" name="Shape 208"/>
          <p:cNvSpPr/>
          <p:nvPr/>
        </p:nvSpPr>
        <p:spPr>
          <a:xfrm>
            <a:off x="0" y="0"/>
            <a:ext cx="9144000" cy="899700"/>
          </a:xfrm>
          <a:prstGeom prst="rect">
            <a:avLst/>
          </a:prstGeom>
          <a:solidFill>
            <a:srgbClr val="1D23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9" name="Shape 209"/>
          <p:cNvSpPr txBox="1"/>
          <p:nvPr>
            <p:ph type="title"/>
          </p:nvPr>
        </p:nvSpPr>
        <p:spPr>
          <a:xfrm>
            <a:off x="311700" y="1635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Some Numbers</a:t>
            </a:r>
            <a:endParaRPr>
              <a:solidFill>
                <a:srgbClr val="FFFFFF"/>
              </a:solidFill>
            </a:endParaRPr>
          </a:p>
        </p:txBody>
      </p:sp>
      <p:graphicFrame>
        <p:nvGraphicFramePr>
          <p:cNvPr id="210" name="Shape 210"/>
          <p:cNvGraphicFramePr/>
          <p:nvPr/>
        </p:nvGraphicFramePr>
        <p:xfrm>
          <a:off x="1104900" y="1809750"/>
          <a:ext cx="3000000" cy="3000000"/>
        </p:xfrm>
        <a:graphic>
          <a:graphicData uri="http://schemas.openxmlformats.org/drawingml/2006/table">
            <a:tbl>
              <a:tblPr>
                <a:noFill/>
                <a:tableStyleId>{E75E5645-70D5-4673-83CE-DF3A27D764D8}</a:tableStyleId>
              </a:tblPr>
              <a:tblGrid>
                <a:gridCol w="4005925"/>
                <a:gridCol w="2784975"/>
              </a:tblGrid>
              <a:tr h="381000">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Total Beta Users</a:t>
                      </a:r>
                      <a:endParaRPr sz="1800">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8CC8C"/>
                    </a:solidFill>
                  </a:tcPr>
                </a:tc>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210</a:t>
                      </a:r>
                      <a:endParaRPr sz="1800">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Partners</a:t>
                      </a:r>
                      <a:endParaRPr sz="1800">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8CC8C"/>
                    </a:solidFill>
                  </a:tcPr>
                </a:tc>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174</a:t>
                      </a:r>
                      <a:endParaRPr sz="1800">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Average Estimated Savings Per User </a:t>
                      </a:r>
                      <a:endParaRPr sz="1800">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8CC8C"/>
                    </a:solidFill>
                  </a:tcPr>
                </a:tc>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Up to $400</a:t>
                      </a:r>
                      <a:endParaRPr sz="1800">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p:nvPr/>
        </p:nvSpPr>
        <p:spPr>
          <a:xfrm>
            <a:off x="0" y="0"/>
            <a:ext cx="9144000" cy="899700"/>
          </a:xfrm>
          <a:prstGeom prst="rect">
            <a:avLst/>
          </a:prstGeom>
          <a:solidFill>
            <a:srgbClr val="1D23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p:cNvSpPr txBox="1"/>
          <p:nvPr>
            <p:ph type="title"/>
          </p:nvPr>
        </p:nvSpPr>
        <p:spPr>
          <a:xfrm>
            <a:off x="311700" y="1635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Did You Know?</a:t>
            </a:r>
            <a:endParaRPr>
              <a:solidFill>
                <a:srgbClr val="FFFFFF"/>
              </a:solidFill>
            </a:endParaRPr>
          </a:p>
        </p:txBody>
      </p:sp>
      <p:sp>
        <p:nvSpPr>
          <p:cNvPr id="68" name="Shape 68"/>
          <p:cNvSpPr txBox="1"/>
          <p:nvPr>
            <p:ph idx="1" type="body"/>
          </p:nvPr>
        </p:nvSpPr>
        <p:spPr>
          <a:xfrm>
            <a:off x="5205600" y="4187650"/>
            <a:ext cx="3474300" cy="663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000"/>
              </a:spcAft>
              <a:buNone/>
            </a:pPr>
            <a:r>
              <a:rPr lang="en">
                <a:solidFill>
                  <a:schemeClr val="dk1"/>
                </a:solidFill>
              </a:rPr>
              <a:t>Users lose out hundreds of dollars in rewards</a:t>
            </a:r>
            <a:endParaRPr>
              <a:solidFill>
                <a:schemeClr val="dk1"/>
              </a:solidFill>
            </a:endParaRPr>
          </a:p>
        </p:txBody>
      </p:sp>
      <p:pic>
        <p:nvPicPr>
          <p:cNvPr id="69" name="Shape 69"/>
          <p:cNvPicPr preferRelativeResize="0"/>
          <p:nvPr/>
        </p:nvPicPr>
        <p:blipFill>
          <a:blip r:embed="rId3">
            <a:alphaModFix/>
          </a:blip>
          <a:stretch>
            <a:fillRect/>
          </a:stretch>
        </p:blipFill>
        <p:spPr>
          <a:xfrm>
            <a:off x="1676400" y="1204500"/>
            <a:ext cx="1421822" cy="1003777"/>
          </a:xfrm>
          <a:prstGeom prst="rect">
            <a:avLst/>
          </a:prstGeom>
          <a:noFill/>
          <a:ln>
            <a:noFill/>
          </a:ln>
        </p:spPr>
      </p:pic>
      <p:sp>
        <p:nvSpPr>
          <p:cNvPr id="70" name="Shape 70"/>
          <p:cNvSpPr txBox="1"/>
          <p:nvPr/>
        </p:nvSpPr>
        <p:spPr>
          <a:xfrm>
            <a:off x="731313" y="2321445"/>
            <a:ext cx="3312000" cy="402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1000"/>
              </a:spcAft>
              <a:buNone/>
            </a:pPr>
            <a:r>
              <a:rPr lang="en" sz="1800">
                <a:solidFill>
                  <a:schemeClr val="dk1"/>
                </a:solidFill>
                <a:latin typeface="Proxima Nova"/>
                <a:ea typeface="Proxima Nova"/>
                <a:cs typeface="Proxima Nova"/>
                <a:sym typeface="Proxima Nova"/>
              </a:rPr>
              <a:t>1095M Credit Cards in the U.S.</a:t>
            </a:r>
            <a:endParaRPr/>
          </a:p>
        </p:txBody>
      </p:sp>
      <p:pic>
        <p:nvPicPr>
          <p:cNvPr id="71" name="Shape 71"/>
          <p:cNvPicPr preferRelativeResize="0"/>
          <p:nvPr/>
        </p:nvPicPr>
        <p:blipFill>
          <a:blip r:embed="rId4">
            <a:alphaModFix/>
          </a:blip>
          <a:stretch>
            <a:fillRect/>
          </a:stretch>
        </p:blipFill>
        <p:spPr>
          <a:xfrm>
            <a:off x="6246550" y="1052100"/>
            <a:ext cx="1079974" cy="1079974"/>
          </a:xfrm>
          <a:prstGeom prst="rect">
            <a:avLst/>
          </a:prstGeom>
          <a:noFill/>
          <a:ln>
            <a:noFill/>
          </a:ln>
        </p:spPr>
      </p:pic>
      <p:sp>
        <p:nvSpPr>
          <p:cNvPr id="72" name="Shape 72"/>
          <p:cNvSpPr txBox="1"/>
          <p:nvPr/>
        </p:nvSpPr>
        <p:spPr>
          <a:xfrm>
            <a:off x="4810600" y="2321450"/>
            <a:ext cx="3951900" cy="402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1000"/>
              </a:spcAft>
              <a:buNone/>
            </a:pPr>
            <a:r>
              <a:rPr lang="en" sz="1800">
                <a:solidFill>
                  <a:schemeClr val="dk1"/>
                </a:solidFill>
                <a:latin typeface="Proxima Nova"/>
                <a:ea typeface="Proxima Nova"/>
                <a:cs typeface="Proxima Nova"/>
                <a:sym typeface="Proxima Nova"/>
              </a:rPr>
              <a:t>On average 3-4 credit cards per user</a:t>
            </a:r>
            <a:endParaRPr/>
          </a:p>
        </p:txBody>
      </p:sp>
      <p:pic>
        <p:nvPicPr>
          <p:cNvPr id="73" name="Shape 73"/>
          <p:cNvPicPr preferRelativeResize="0"/>
          <p:nvPr/>
        </p:nvPicPr>
        <p:blipFill>
          <a:blip r:embed="rId5">
            <a:alphaModFix/>
          </a:blip>
          <a:stretch>
            <a:fillRect/>
          </a:stretch>
        </p:blipFill>
        <p:spPr>
          <a:xfrm>
            <a:off x="1747850" y="2977413"/>
            <a:ext cx="1278925" cy="1278925"/>
          </a:xfrm>
          <a:prstGeom prst="rect">
            <a:avLst/>
          </a:prstGeom>
          <a:noFill/>
          <a:ln>
            <a:noFill/>
          </a:ln>
        </p:spPr>
      </p:pic>
      <p:sp>
        <p:nvSpPr>
          <p:cNvPr id="74" name="Shape 74"/>
          <p:cNvSpPr txBox="1"/>
          <p:nvPr/>
        </p:nvSpPr>
        <p:spPr>
          <a:xfrm>
            <a:off x="270213" y="4145500"/>
            <a:ext cx="4234200" cy="8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000"/>
              </a:spcAft>
              <a:buNone/>
            </a:pPr>
            <a:r>
              <a:rPr lang="en" sz="1800">
                <a:solidFill>
                  <a:schemeClr val="dk1"/>
                </a:solidFill>
                <a:latin typeface="Proxima Nova"/>
                <a:ea typeface="Proxima Nova"/>
                <a:cs typeface="Proxima Nova"/>
                <a:sym typeface="Proxima Nova"/>
              </a:rPr>
              <a:t>Reward programs #1 factor in choosing a credit card for &gt; 60% of the users </a:t>
            </a:r>
            <a:endParaRPr/>
          </a:p>
        </p:txBody>
      </p:sp>
      <p:pic>
        <p:nvPicPr>
          <p:cNvPr id="75" name="Shape 75"/>
          <p:cNvPicPr preferRelativeResize="0"/>
          <p:nvPr/>
        </p:nvPicPr>
        <p:blipFill>
          <a:blip r:embed="rId6">
            <a:alphaModFix/>
          </a:blip>
          <a:stretch>
            <a:fillRect/>
          </a:stretch>
        </p:blipFill>
        <p:spPr>
          <a:xfrm>
            <a:off x="6372076" y="3046213"/>
            <a:ext cx="1141350" cy="1141350"/>
          </a:xfrm>
          <a:prstGeom prst="rect">
            <a:avLst/>
          </a:prstGeom>
          <a:noFill/>
          <a:ln>
            <a:noFill/>
          </a:ln>
        </p:spPr>
      </p:pic>
      <p:sp>
        <p:nvSpPr>
          <p:cNvPr id="76" name="Shape 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p:nvPr/>
        </p:nvSpPr>
        <p:spPr>
          <a:xfrm>
            <a:off x="0" y="0"/>
            <a:ext cx="9144000" cy="899700"/>
          </a:xfrm>
          <a:prstGeom prst="rect">
            <a:avLst/>
          </a:prstGeom>
          <a:solidFill>
            <a:srgbClr val="1D23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txBox="1"/>
          <p:nvPr>
            <p:ph type="title"/>
          </p:nvPr>
        </p:nvSpPr>
        <p:spPr>
          <a:xfrm>
            <a:off x="311700" y="1635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Problem</a:t>
            </a:r>
            <a:endParaRPr>
              <a:solidFill>
                <a:srgbClr val="FFFFFF"/>
              </a:solidFill>
            </a:endParaRPr>
          </a:p>
        </p:txBody>
      </p:sp>
      <p:pic>
        <p:nvPicPr>
          <p:cNvPr id="83" name="Shape 83"/>
          <p:cNvPicPr preferRelativeResize="0"/>
          <p:nvPr/>
        </p:nvPicPr>
        <p:blipFill>
          <a:blip r:embed="rId3">
            <a:alphaModFix/>
          </a:blip>
          <a:stretch>
            <a:fillRect/>
          </a:stretch>
        </p:blipFill>
        <p:spPr>
          <a:xfrm>
            <a:off x="1574700" y="980550"/>
            <a:ext cx="5860610" cy="3939000"/>
          </a:xfrm>
          <a:prstGeom prst="rect">
            <a:avLst/>
          </a:prstGeom>
          <a:noFill/>
          <a:ln>
            <a:noFill/>
          </a:ln>
        </p:spPr>
      </p:pic>
      <p:sp>
        <p:nvSpPr>
          <p:cNvPr id="84" name="Shape 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Shape 89"/>
          <p:cNvPicPr preferRelativeResize="0"/>
          <p:nvPr/>
        </p:nvPicPr>
        <p:blipFill>
          <a:blip r:embed="rId3">
            <a:alphaModFix/>
          </a:blip>
          <a:stretch>
            <a:fillRect/>
          </a:stretch>
        </p:blipFill>
        <p:spPr>
          <a:xfrm>
            <a:off x="5859600" y="1074975"/>
            <a:ext cx="1869450" cy="3873374"/>
          </a:xfrm>
          <a:prstGeom prst="rect">
            <a:avLst/>
          </a:prstGeom>
          <a:noFill/>
          <a:ln>
            <a:noFill/>
          </a:ln>
        </p:spPr>
      </p:pic>
      <p:pic>
        <p:nvPicPr>
          <p:cNvPr id="90" name="Shape 90"/>
          <p:cNvPicPr preferRelativeResize="0"/>
          <p:nvPr/>
        </p:nvPicPr>
        <p:blipFill>
          <a:blip r:embed="rId4">
            <a:alphaModFix/>
          </a:blip>
          <a:stretch>
            <a:fillRect/>
          </a:stretch>
        </p:blipFill>
        <p:spPr>
          <a:xfrm>
            <a:off x="729450" y="899700"/>
            <a:ext cx="4465170" cy="4132575"/>
          </a:xfrm>
          <a:prstGeom prst="rect">
            <a:avLst/>
          </a:prstGeom>
          <a:noFill/>
          <a:ln>
            <a:noFill/>
          </a:ln>
        </p:spPr>
      </p:pic>
      <p:pic>
        <p:nvPicPr>
          <p:cNvPr id="91" name="Shape 91"/>
          <p:cNvPicPr preferRelativeResize="0"/>
          <p:nvPr/>
        </p:nvPicPr>
        <p:blipFill>
          <a:blip r:embed="rId5">
            <a:alphaModFix/>
          </a:blip>
          <a:stretch>
            <a:fillRect/>
          </a:stretch>
        </p:blipFill>
        <p:spPr>
          <a:xfrm>
            <a:off x="7914850" y="992992"/>
            <a:ext cx="1106300" cy="442534"/>
          </a:xfrm>
          <a:prstGeom prst="rect">
            <a:avLst/>
          </a:prstGeom>
          <a:noFill/>
          <a:ln>
            <a:noFill/>
          </a:ln>
        </p:spPr>
      </p:pic>
      <p:sp>
        <p:nvSpPr>
          <p:cNvPr id="92" name="Shape 92"/>
          <p:cNvSpPr/>
          <p:nvPr/>
        </p:nvSpPr>
        <p:spPr>
          <a:xfrm>
            <a:off x="0" y="0"/>
            <a:ext cx="9144000" cy="899700"/>
          </a:xfrm>
          <a:prstGeom prst="rect">
            <a:avLst/>
          </a:prstGeom>
          <a:solidFill>
            <a:srgbClr val="1D23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Shape 93"/>
          <p:cNvSpPr txBox="1"/>
          <p:nvPr>
            <p:ph type="title"/>
          </p:nvPr>
        </p:nvSpPr>
        <p:spPr>
          <a:xfrm>
            <a:off x="311700" y="1635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Meet Wallie</a:t>
            </a:r>
            <a:endParaRPr>
              <a:solidFill>
                <a:srgbClr val="FFFFFF"/>
              </a:solidFill>
            </a:endParaRPr>
          </a:p>
        </p:txBody>
      </p:sp>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Our Vision</a:t>
            </a:r>
            <a:endParaRPr/>
          </a:p>
        </p:txBody>
      </p:sp>
      <p:sp>
        <p:nvSpPr>
          <p:cNvPr id="100" name="Shape 100"/>
          <p:cNvSpPr txBox="1"/>
          <p:nvPr>
            <p:ph idx="1" type="body"/>
          </p:nvPr>
        </p:nvSpPr>
        <p:spPr>
          <a:xfrm>
            <a:off x="311700" y="2172225"/>
            <a:ext cx="8520600" cy="1062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 sz="2400">
                <a:solidFill>
                  <a:schemeClr val="dk1"/>
                </a:solidFill>
              </a:rPr>
              <a:t>“Our vision is to help people maximize their savings through rewards and offers based on their preferences.”</a:t>
            </a:r>
            <a:endParaRPr i="1" sz="2400">
              <a:solidFill>
                <a:schemeClr val="dk1"/>
              </a:solidFill>
            </a:endParaRPr>
          </a:p>
          <a:p>
            <a:pPr indent="0" lvl="0" marL="0">
              <a:spcBef>
                <a:spcPts val="1000"/>
              </a:spcBef>
              <a:spcAft>
                <a:spcPts val="1600"/>
              </a:spcAft>
              <a:buNone/>
            </a:pPr>
            <a:r>
              <a:t/>
            </a:r>
            <a:endParaRPr i="1"/>
          </a:p>
        </p:txBody>
      </p:sp>
      <p:sp>
        <p:nvSpPr>
          <p:cNvPr id="101" name="Shape 101"/>
          <p:cNvSpPr/>
          <p:nvPr/>
        </p:nvSpPr>
        <p:spPr>
          <a:xfrm>
            <a:off x="0" y="0"/>
            <a:ext cx="9144000" cy="899700"/>
          </a:xfrm>
          <a:prstGeom prst="rect">
            <a:avLst/>
          </a:prstGeom>
          <a:solidFill>
            <a:srgbClr val="1D23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txBox="1"/>
          <p:nvPr>
            <p:ph type="title"/>
          </p:nvPr>
        </p:nvSpPr>
        <p:spPr>
          <a:xfrm>
            <a:off x="311700" y="1635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Our Vision - Maximize Rewards</a:t>
            </a:r>
            <a:endParaRPr>
              <a:solidFill>
                <a:srgbClr val="FFFFFF"/>
              </a:solidFill>
            </a:endParaRPr>
          </a:p>
        </p:txBody>
      </p:sp>
      <p:sp>
        <p:nvSpPr>
          <p:cNvPr id="103" name="Shape 1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pic>
        <p:nvPicPr>
          <p:cNvPr id="108" name="Shape 108"/>
          <p:cNvPicPr preferRelativeResize="0"/>
          <p:nvPr/>
        </p:nvPicPr>
        <p:blipFill>
          <a:blip r:embed="rId3">
            <a:alphaModFix/>
          </a:blip>
          <a:stretch>
            <a:fillRect/>
          </a:stretch>
        </p:blipFill>
        <p:spPr>
          <a:xfrm>
            <a:off x="6854175" y="1152100"/>
            <a:ext cx="1827274" cy="3785994"/>
          </a:xfrm>
          <a:prstGeom prst="rect">
            <a:avLst/>
          </a:prstGeom>
          <a:noFill/>
          <a:ln>
            <a:noFill/>
          </a:ln>
        </p:spPr>
      </p:pic>
      <p:pic>
        <p:nvPicPr>
          <p:cNvPr id="109" name="Shape 109"/>
          <p:cNvPicPr preferRelativeResize="0"/>
          <p:nvPr/>
        </p:nvPicPr>
        <p:blipFill>
          <a:blip r:embed="rId4">
            <a:alphaModFix/>
          </a:blip>
          <a:stretch>
            <a:fillRect/>
          </a:stretch>
        </p:blipFill>
        <p:spPr>
          <a:xfrm>
            <a:off x="4746750" y="1152099"/>
            <a:ext cx="1827275" cy="3786749"/>
          </a:xfrm>
          <a:prstGeom prst="rect">
            <a:avLst/>
          </a:prstGeom>
          <a:noFill/>
          <a:ln>
            <a:noFill/>
          </a:ln>
        </p:spPr>
      </p:pic>
      <p:sp>
        <p:nvSpPr>
          <p:cNvPr id="110" name="Shape 110"/>
          <p:cNvSpPr/>
          <p:nvPr/>
        </p:nvSpPr>
        <p:spPr>
          <a:xfrm>
            <a:off x="0" y="0"/>
            <a:ext cx="9144000" cy="899700"/>
          </a:xfrm>
          <a:prstGeom prst="rect">
            <a:avLst/>
          </a:prstGeom>
          <a:solidFill>
            <a:srgbClr val="1D23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txBox="1"/>
          <p:nvPr>
            <p:ph type="title"/>
          </p:nvPr>
        </p:nvSpPr>
        <p:spPr>
          <a:xfrm>
            <a:off x="311700" y="1635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Personalize to Your Heart’s Content</a:t>
            </a:r>
            <a:endParaRPr>
              <a:solidFill>
                <a:srgbClr val="FFFFFF"/>
              </a:solidFill>
            </a:endParaRPr>
          </a:p>
        </p:txBody>
      </p:sp>
      <p:sp>
        <p:nvSpPr>
          <p:cNvPr id="112" name="Shape 112"/>
          <p:cNvSpPr txBox="1"/>
          <p:nvPr/>
        </p:nvSpPr>
        <p:spPr>
          <a:xfrm>
            <a:off x="210900" y="1316300"/>
            <a:ext cx="4156500" cy="2745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t/>
            </a:r>
            <a:endParaRPr sz="1800">
              <a:solidFill>
                <a:schemeClr val="accent1"/>
              </a:solidFill>
              <a:latin typeface="Proxima Nova"/>
              <a:ea typeface="Proxima Nova"/>
              <a:cs typeface="Proxima Nova"/>
              <a:sym typeface="Proxima Nova"/>
            </a:endParaRPr>
          </a:p>
          <a:p>
            <a:pPr indent="-342900" lvl="0" marL="457200" rtl="0">
              <a:lnSpc>
                <a:spcPct val="115000"/>
              </a:lnSpc>
              <a:spcBef>
                <a:spcPts val="1600"/>
              </a:spcBef>
              <a:spcAft>
                <a:spcPts val="0"/>
              </a:spcAft>
              <a:buClr>
                <a:schemeClr val="accent1"/>
              </a:buClr>
              <a:buSzPts val="1800"/>
              <a:buFont typeface="Proxima Nova"/>
              <a:buChar char="●"/>
            </a:pPr>
            <a:r>
              <a:rPr lang="en" sz="1800">
                <a:solidFill>
                  <a:schemeClr val="accent1"/>
                </a:solidFill>
                <a:latin typeface="Proxima Nova"/>
                <a:ea typeface="Proxima Nova"/>
                <a:cs typeface="Proxima Nova"/>
                <a:sym typeface="Proxima Nova"/>
              </a:rPr>
              <a:t>Only get offers that you care about</a:t>
            </a:r>
            <a:endParaRPr sz="1800">
              <a:solidFill>
                <a:schemeClr val="accent1"/>
              </a:solidFill>
              <a:latin typeface="Proxima Nova"/>
              <a:ea typeface="Proxima Nova"/>
              <a:cs typeface="Proxima Nova"/>
              <a:sym typeface="Proxima Nova"/>
            </a:endParaRPr>
          </a:p>
          <a:p>
            <a:pPr indent="-342900" lvl="1" marL="914400" rtl="0">
              <a:lnSpc>
                <a:spcPct val="115000"/>
              </a:lnSpc>
              <a:spcBef>
                <a:spcPts val="0"/>
              </a:spcBef>
              <a:spcAft>
                <a:spcPts val="0"/>
              </a:spcAft>
              <a:buClr>
                <a:schemeClr val="accent1"/>
              </a:buClr>
              <a:buSzPts val="1800"/>
              <a:buFont typeface="Proxima Nova"/>
              <a:buChar char="○"/>
            </a:pPr>
            <a:r>
              <a:rPr lang="en" sz="1800">
                <a:solidFill>
                  <a:schemeClr val="accent1"/>
                </a:solidFill>
                <a:latin typeface="Proxima Nova"/>
                <a:ea typeface="Proxima Nova"/>
                <a:cs typeface="Proxima Nova"/>
                <a:sym typeface="Proxima Nova"/>
              </a:rPr>
              <a:t>Store </a:t>
            </a:r>
            <a:endParaRPr sz="1800">
              <a:solidFill>
                <a:schemeClr val="accent1"/>
              </a:solidFill>
              <a:latin typeface="Proxima Nova"/>
              <a:ea typeface="Proxima Nova"/>
              <a:cs typeface="Proxima Nova"/>
              <a:sym typeface="Proxima Nova"/>
            </a:endParaRPr>
          </a:p>
          <a:p>
            <a:pPr indent="-342900" lvl="1" marL="914400" rtl="0">
              <a:lnSpc>
                <a:spcPct val="115000"/>
              </a:lnSpc>
              <a:spcBef>
                <a:spcPts val="0"/>
              </a:spcBef>
              <a:spcAft>
                <a:spcPts val="0"/>
              </a:spcAft>
              <a:buClr>
                <a:schemeClr val="accent1"/>
              </a:buClr>
              <a:buSzPts val="1800"/>
              <a:buFont typeface="Proxima Nova"/>
              <a:buChar char="○"/>
            </a:pPr>
            <a:r>
              <a:rPr lang="en" sz="1800">
                <a:solidFill>
                  <a:schemeClr val="accent1"/>
                </a:solidFill>
                <a:latin typeface="Proxima Nova"/>
                <a:ea typeface="Proxima Nova"/>
                <a:cs typeface="Proxima Nova"/>
                <a:sym typeface="Proxima Nova"/>
              </a:rPr>
              <a:t>Credit card </a:t>
            </a:r>
            <a:endParaRPr sz="1800">
              <a:solidFill>
                <a:schemeClr val="accent1"/>
              </a:solidFill>
              <a:latin typeface="Proxima Nova"/>
              <a:ea typeface="Proxima Nova"/>
              <a:cs typeface="Proxima Nova"/>
              <a:sym typeface="Proxima Nova"/>
            </a:endParaRPr>
          </a:p>
        </p:txBody>
      </p:sp>
      <p:sp>
        <p:nvSpPr>
          <p:cNvPr id="113" name="Shape 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Our Differentiators</a:t>
            </a:r>
            <a:endParaRPr/>
          </a:p>
        </p:txBody>
      </p:sp>
      <p:sp>
        <p:nvSpPr>
          <p:cNvPr id="119" name="Shape 119"/>
          <p:cNvSpPr txBox="1"/>
          <p:nvPr/>
        </p:nvSpPr>
        <p:spPr>
          <a:xfrm>
            <a:off x="631325" y="1289475"/>
            <a:ext cx="5254800" cy="2745300"/>
          </a:xfrm>
          <a:prstGeom prst="rect">
            <a:avLst/>
          </a:prstGeom>
          <a:noFill/>
          <a:ln>
            <a:noFill/>
          </a:ln>
        </p:spPr>
        <p:txBody>
          <a:bodyPr anchorCtr="0" anchor="ctr" bIns="91425" lIns="91425" spcFirstLastPara="1" rIns="91425" wrap="square" tIns="91425">
            <a:noAutofit/>
          </a:bodyPr>
          <a:lstStyle/>
          <a:p>
            <a:pPr indent="-342900" lvl="0" marL="457200" rtl="0">
              <a:lnSpc>
                <a:spcPct val="115000"/>
              </a:lnSpc>
              <a:spcBef>
                <a:spcPts val="0"/>
              </a:spcBef>
              <a:spcAft>
                <a:spcPts val="0"/>
              </a:spcAft>
              <a:buClr>
                <a:schemeClr val="accent1"/>
              </a:buClr>
              <a:buSzPts val="1800"/>
              <a:buFont typeface="Proxima Nova"/>
              <a:buChar char="●"/>
            </a:pPr>
            <a:r>
              <a:rPr lang="en" sz="1800">
                <a:solidFill>
                  <a:schemeClr val="accent1"/>
                </a:solidFill>
                <a:latin typeface="Proxima Nova"/>
                <a:ea typeface="Proxima Nova"/>
                <a:cs typeface="Proxima Nova"/>
                <a:sym typeface="Proxima Nova"/>
              </a:rPr>
              <a:t>We deeply care about our users’ privacy </a:t>
            </a:r>
            <a:br>
              <a:rPr lang="en" sz="1800">
                <a:solidFill>
                  <a:schemeClr val="accent1"/>
                </a:solidFill>
                <a:latin typeface="Proxima Nova"/>
                <a:ea typeface="Proxima Nova"/>
                <a:cs typeface="Proxima Nova"/>
                <a:sym typeface="Proxima Nova"/>
              </a:rPr>
            </a:br>
            <a:endParaRPr sz="1800">
              <a:solidFill>
                <a:schemeClr val="accent1"/>
              </a:solidFill>
              <a:latin typeface="Proxima Nova"/>
              <a:ea typeface="Proxima Nova"/>
              <a:cs typeface="Proxima Nova"/>
              <a:sym typeface="Proxima Nova"/>
            </a:endParaRPr>
          </a:p>
          <a:p>
            <a:pPr indent="-342900" lvl="0" marL="457200" rtl="0">
              <a:lnSpc>
                <a:spcPct val="115000"/>
              </a:lnSpc>
              <a:spcBef>
                <a:spcPts val="0"/>
              </a:spcBef>
              <a:spcAft>
                <a:spcPts val="0"/>
              </a:spcAft>
              <a:buClr>
                <a:schemeClr val="accent1"/>
              </a:buClr>
              <a:buSzPts val="1800"/>
              <a:buFont typeface="Proxima Nova"/>
              <a:buChar char="●"/>
            </a:pPr>
            <a:r>
              <a:rPr lang="en" sz="1800">
                <a:solidFill>
                  <a:schemeClr val="accent1"/>
                </a:solidFill>
                <a:latin typeface="Proxima Nova"/>
                <a:ea typeface="Proxima Nova"/>
                <a:cs typeface="Proxima Nova"/>
                <a:sym typeface="Proxima Nova"/>
              </a:rPr>
              <a:t>Wallie delivers value without ever needing users’ credit card details </a:t>
            </a:r>
            <a:endParaRPr sz="1800">
              <a:solidFill>
                <a:schemeClr val="accent1"/>
              </a:solidFill>
              <a:latin typeface="Proxima Nova"/>
              <a:ea typeface="Proxima Nova"/>
              <a:cs typeface="Proxima Nova"/>
              <a:sym typeface="Proxima Nova"/>
            </a:endParaRPr>
          </a:p>
        </p:txBody>
      </p:sp>
      <p:sp>
        <p:nvSpPr>
          <p:cNvPr id="120" name="Shape 120"/>
          <p:cNvSpPr txBox="1"/>
          <p:nvPr/>
        </p:nvSpPr>
        <p:spPr>
          <a:xfrm>
            <a:off x="631325" y="4034775"/>
            <a:ext cx="5694300" cy="76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i="1" lang="en">
                <a:solidFill>
                  <a:schemeClr val="accent1"/>
                </a:solidFill>
                <a:latin typeface="Proxima Nova"/>
                <a:ea typeface="Proxima Nova"/>
                <a:cs typeface="Proxima Nova"/>
                <a:sym typeface="Proxima Nova"/>
              </a:rPr>
              <a:t>“I don’t want to share my credit card information with [untrusted] apps because I think it might be a security risk” </a:t>
            </a:r>
            <a:r>
              <a:rPr lang="en">
                <a:solidFill>
                  <a:schemeClr val="accent1"/>
                </a:solidFill>
                <a:latin typeface="Proxima Nova"/>
                <a:ea typeface="Proxima Nova"/>
                <a:cs typeface="Proxima Nova"/>
                <a:sym typeface="Proxima Nova"/>
              </a:rPr>
              <a:t> - Wallie Market Research</a:t>
            </a:r>
            <a:endParaRPr>
              <a:solidFill>
                <a:schemeClr val="accent1"/>
              </a:solidFill>
              <a:latin typeface="Proxima Nova"/>
              <a:ea typeface="Proxima Nova"/>
              <a:cs typeface="Proxima Nova"/>
              <a:sym typeface="Proxima Nova"/>
            </a:endParaRPr>
          </a:p>
        </p:txBody>
      </p:sp>
      <p:pic>
        <p:nvPicPr>
          <p:cNvPr id="121" name="Shape 121"/>
          <p:cNvPicPr preferRelativeResize="0"/>
          <p:nvPr/>
        </p:nvPicPr>
        <p:blipFill>
          <a:blip r:embed="rId4">
            <a:alphaModFix/>
          </a:blip>
          <a:stretch>
            <a:fillRect/>
          </a:stretch>
        </p:blipFill>
        <p:spPr>
          <a:xfrm>
            <a:off x="6551300" y="1105451"/>
            <a:ext cx="1761975" cy="3651473"/>
          </a:xfrm>
          <a:prstGeom prst="rect">
            <a:avLst/>
          </a:prstGeom>
          <a:noFill/>
          <a:ln>
            <a:noFill/>
          </a:ln>
        </p:spPr>
      </p:pic>
      <p:sp>
        <p:nvSpPr>
          <p:cNvPr id="122" name="Shape 122"/>
          <p:cNvSpPr/>
          <p:nvPr/>
        </p:nvSpPr>
        <p:spPr>
          <a:xfrm>
            <a:off x="0" y="0"/>
            <a:ext cx="9144000" cy="899700"/>
          </a:xfrm>
          <a:prstGeom prst="rect">
            <a:avLst/>
          </a:prstGeom>
          <a:solidFill>
            <a:srgbClr val="1D23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txBox="1"/>
          <p:nvPr>
            <p:ph type="title"/>
          </p:nvPr>
        </p:nvSpPr>
        <p:spPr>
          <a:xfrm>
            <a:off x="311700" y="1635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We Don’t Need Users’ Credit Card Numbers</a:t>
            </a:r>
            <a:endParaRPr>
              <a:solidFill>
                <a:srgbClr val="FFFFFF"/>
              </a:solidFill>
            </a:endParaRPr>
          </a:p>
        </p:txBody>
      </p:sp>
      <p:sp>
        <p:nvSpPr>
          <p:cNvPr id="124" name="Shape 1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Who are our Users?</a:t>
            </a:r>
            <a:endParaRPr/>
          </a:p>
        </p:txBody>
      </p:sp>
      <p:sp>
        <p:nvSpPr>
          <p:cNvPr id="130" name="Shape 130"/>
          <p:cNvSpPr txBox="1"/>
          <p:nvPr>
            <p:ph idx="1" type="body"/>
          </p:nvPr>
        </p:nvSpPr>
        <p:spPr>
          <a:xfrm>
            <a:off x="4812100" y="2787450"/>
            <a:ext cx="4095000" cy="2031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000000"/>
                </a:solidFill>
              </a:rPr>
              <a:t>“</a:t>
            </a:r>
            <a:r>
              <a:rPr i="1" lang="en" sz="1400">
                <a:solidFill>
                  <a:srgbClr val="000000"/>
                </a:solidFill>
              </a:rPr>
              <a:t>....As a student, I am always looking for ways to save money and Wallie notifies me about store specific offers which maximizes my savings. I will definitely recommend users to install Wallie and start using it as it provides notifications about some great deals</a:t>
            </a:r>
            <a:r>
              <a:rPr lang="en" sz="1400">
                <a:solidFill>
                  <a:srgbClr val="000000"/>
                </a:solidFill>
              </a:rPr>
              <a:t>”</a:t>
            </a:r>
            <a:endParaRPr sz="1400">
              <a:solidFill>
                <a:srgbClr val="000000"/>
              </a:solidFill>
            </a:endParaRPr>
          </a:p>
          <a:p>
            <a:pPr indent="0" lvl="0" marL="0" rtl="0" algn="just">
              <a:spcBef>
                <a:spcPts val="0"/>
              </a:spcBef>
              <a:spcAft>
                <a:spcPts val="0"/>
              </a:spcAft>
              <a:buNone/>
            </a:pPr>
            <a:r>
              <a:rPr lang="en" sz="1400">
                <a:solidFill>
                  <a:srgbClr val="000000"/>
                </a:solidFill>
              </a:rPr>
              <a:t> </a:t>
            </a:r>
            <a:endParaRPr sz="1400">
              <a:solidFill>
                <a:srgbClr val="000000"/>
              </a:solidFill>
            </a:endParaRPr>
          </a:p>
          <a:p>
            <a:pPr indent="0" lvl="0" marL="0" rtl="0" algn="just">
              <a:spcBef>
                <a:spcPts val="0"/>
              </a:spcBef>
              <a:spcAft>
                <a:spcPts val="0"/>
              </a:spcAft>
              <a:buNone/>
            </a:pPr>
            <a:r>
              <a:rPr lang="en" sz="1400">
                <a:solidFill>
                  <a:srgbClr val="000000"/>
                </a:solidFill>
              </a:rPr>
              <a:t>- Greg Tam, Wallie’s early adopter</a:t>
            </a:r>
            <a:endParaRPr sz="1400">
              <a:solidFill>
                <a:srgbClr val="000000"/>
              </a:solidFill>
            </a:endParaRPr>
          </a:p>
        </p:txBody>
      </p:sp>
      <p:sp>
        <p:nvSpPr>
          <p:cNvPr id="131" name="Shape 131"/>
          <p:cNvSpPr txBox="1"/>
          <p:nvPr/>
        </p:nvSpPr>
        <p:spPr>
          <a:xfrm>
            <a:off x="100" y="1247625"/>
            <a:ext cx="9144000" cy="119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2"/>
                </a:solidFill>
                <a:latin typeface="Proxima Nova"/>
                <a:ea typeface="Proxima Nova"/>
                <a:cs typeface="Proxima Nova"/>
                <a:sym typeface="Proxima Nova"/>
              </a:rPr>
              <a:t>Based on our estimates, Wallie has helped each of the users save up to $400</a:t>
            </a:r>
            <a:endParaRPr b="1" sz="2000">
              <a:solidFill>
                <a:schemeClr val="dk2"/>
              </a:solidFill>
              <a:latin typeface="Proxima Nova"/>
              <a:ea typeface="Proxima Nova"/>
              <a:cs typeface="Proxima Nova"/>
              <a:sym typeface="Proxima Nova"/>
            </a:endParaRPr>
          </a:p>
        </p:txBody>
      </p:sp>
      <p:sp>
        <p:nvSpPr>
          <p:cNvPr id="132" name="Shape 132"/>
          <p:cNvSpPr txBox="1"/>
          <p:nvPr>
            <p:ph idx="1" type="body"/>
          </p:nvPr>
        </p:nvSpPr>
        <p:spPr>
          <a:xfrm>
            <a:off x="311700" y="2852500"/>
            <a:ext cx="3831600" cy="2031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000000"/>
                </a:solidFill>
              </a:rPr>
              <a:t>“....</a:t>
            </a:r>
            <a:r>
              <a:rPr i="1" lang="en" sz="1400">
                <a:solidFill>
                  <a:srgbClr val="000000"/>
                </a:solidFill>
              </a:rPr>
              <a:t>With a family of four and a job of 9 to 6, I never get the time to go through on-going deals for the credit cards I have. Wallie makes my life easy by providing </a:t>
            </a:r>
            <a:r>
              <a:rPr i="1" lang="en" sz="1400">
                <a:solidFill>
                  <a:srgbClr val="000000"/>
                </a:solidFill>
              </a:rPr>
              <a:t>a</a:t>
            </a:r>
            <a:r>
              <a:rPr i="1" lang="en" sz="1400">
                <a:solidFill>
                  <a:srgbClr val="000000"/>
                </a:solidFill>
              </a:rPr>
              <a:t>ll the relevant offers based on my preferences at one place place</a:t>
            </a:r>
            <a:r>
              <a:rPr lang="en" sz="1400">
                <a:solidFill>
                  <a:srgbClr val="000000"/>
                </a:solidFill>
              </a:rPr>
              <a:t>”</a:t>
            </a:r>
            <a:endParaRPr sz="1400">
              <a:solidFill>
                <a:srgbClr val="000000"/>
              </a:solidFill>
            </a:endParaRPr>
          </a:p>
          <a:p>
            <a:pPr indent="0" lvl="0" marL="0" rtl="0" algn="just">
              <a:spcBef>
                <a:spcPts val="0"/>
              </a:spcBef>
              <a:spcAft>
                <a:spcPts val="0"/>
              </a:spcAft>
              <a:buNone/>
            </a:pPr>
            <a:r>
              <a:rPr lang="en" sz="1400">
                <a:solidFill>
                  <a:srgbClr val="000000"/>
                </a:solidFill>
              </a:rPr>
              <a:t> </a:t>
            </a:r>
            <a:endParaRPr sz="1400">
              <a:solidFill>
                <a:srgbClr val="000000"/>
              </a:solidFill>
            </a:endParaRPr>
          </a:p>
          <a:p>
            <a:pPr indent="0" lvl="0" marL="0" rtl="0" algn="just">
              <a:spcBef>
                <a:spcPts val="0"/>
              </a:spcBef>
              <a:spcAft>
                <a:spcPts val="0"/>
              </a:spcAft>
              <a:buNone/>
            </a:pPr>
            <a:r>
              <a:rPr lang="en" sz="1400">
                <a:solidFill>
                  <a:srgbClr val="000000"/>
                </a:solidFill>
              </a:rPr>
              <a:t>- Mrs. Shah,</a:t>
            </a:r>
            <a:r>
              <a:rPr lang="en" sz="1400">
                <a:solidFill>
                  <a:srgbClr val="000000"/>
                </a:solidFill>
              </a:rPr>
              <a:t> Wallie’s early adopter</a:t>
            </a:r>
            <a:endParaRPr sz="1400">
              <a:solidFill>
                <a:srgbClr val="000000"/>
              </a:solidFill>
            </a:endParaRPr>
          </a:p>
        </p:txBody>
      </p:sp>
      <p:sp>
        <p:nvSpPr>
          <p:cNvPr id="133" name="Shape 133"/>
          <p:cNvSpPr/>
          <p:nvPr/>
        </p:nvSpPr>
        <p:spPr>
          <a:xfrm>
            <a:off x="0" y="0"/>
            <a:ext cx="9144000" cy="899700"/>
          </a:xfrm>
          <a:prstGeom prst="rect">
            <a:avLst/>
          </a:prstGeom>
          <a:solidFill>
            <a:srgbClr val="1D23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 name="Shape 134"/>
          <p:cNvSpPr txBox="1"/>
          <p:nvPr>
            <p:ph type="title"/>
          </p:nvPr>
        </p:nvSpPr>
        <p:spPr>
          <a:xfrm>
            <a:off x="311700" y="1635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Early Users Love Wallie!</a:t>
            </a:r>
            <a:endParaRPr>
              <a:solidFill>
                <a:srgbClr val="FFFFFF"/>
              </a:solidFill>
            </a:endParaRPr>
          </a:p>
        </p:txBody>
      </p:sp>
      <p:sp>
        <p:nvSpPr>
          <p:cNvPr id="135" name="Shape 1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idx="1" type="body"/>
          </p:nvPr>
        </p:nvSpPr>
        <p:spPr>
          <a:xfrm>
            <a:off x="0" y="4041275"/>
            <a:ext cx="9144000" cy="45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2000">
                <a:solidFill>
                  <a:srgbClr val="000000"/>
                </a:solidFill>
              </a:rPr>
              <a:t>… and hundreds of other Bay Area stores and restaurants.</a:t>
            </a:r>
            <a:endParaRPr b="1" i="1" sz="2000">
              <a:solidFill>
                <a:srgbClr val="000000"/>
              </a:solidFill>
            </a:endParaRPr>
          </a:p>
          <a:p>
            <a:pPr indent="0" lvl="0" marL="0" rtl="0" algn="ctr">
              <a:spcBef>
                <a:spcPts val="1600"/>
              </a:spcBef>
              <a:spcAft>
                <a:spcPts val="0"/>
              </a:spcAft>
              <a:buNone/>
            </a:pPr>
            <a:r>
              <a:t/>
            </a:r>
            <a:endParaRPr b="1" i="1" sz="1600"/>
          </a:p>
          <a:p>
            <a:pPr indent="0" lvl="0" marL="0" rtl="0" algn="ctr">
              <a:spcBef>
                <a:spcPts val="1600"/>
              </a:spcBef>
              <a:spcAft>
                <a:spcPts val="1600"/>
              </a:spcAft>
              <a:buNone/>
            </a:pPr>
            <a:r>
              <a:t/>
            </a:r>
            <a:endParaRPr b="1" i="1" sz="1600"/>
          </a:p>
        </p:txBody>
      </p:sp>
      <p:pic>
        <p:nvPicPr>
          <p:cNvPr id="141" name="Shape 141"/>
          <p:cNvPicPr preferRelativeResize="0"/>
          <p:nvPr/>
        </p:nvPicPr>
        <p:blipFill>
          <a:blip r:embed="rId3">
            <a:alphaModFix/>
          </a:blip>
          <a:stretch>
            <a:fillRect/>
          </a:stretch>
        </p:blipFill>
        <p:spPr>
          <a:xfrm>
            <a:off x="2057788" y="2338475"/>
            <a:ext cx="1011500" cy="768750"/>
          </a:xfrm>
          <a:prstGeom prst="rect">
            <a:avLst/>
          </a:prstGeom>
          <a:noFill/>
          <a:ln>
            <a:noFill/>
          </a:ln>
        </p:spPr>
      </p:pic>
      <p:pic>
        <p:nvPicPr>
          <p:cNvPr id="142" name="Shape 142"/>
          <p:cNvPicPr preferRelativeResize="0"/>
          <p:nvPr/>
        </p:nvPicPr>
        <p:blipFill>
          <a:blip r:embed="rId4">
            <a:alphaModFix/>
          </a:blip>
          <a:stretch>
            <a:fillRect/>
          </a:stretch>
        </p:blipFill>
        <p:spPr>
          <a:xfrm>
            <a:off x="3517388" y="2232250"/>
            <a:ext cx="2634400" cy="981175"/>
          </a:xfrm>
          <a:prstGeom prst="rect">
            <a:avLst/>
          </a:prstGeom>
          <a:noFill/>
          <a:ln>
            <a:noFill/>
          </a:ln>
        </p:spPr>
      </p:pic>
      <p:pic>
        <p:nvPicPr>
          <p:cNvPr id="143" name="Shape 143"/>
          <p:cNvPicPr preferRelativeResize="0"/>
          <p:nvPr/>
        </p:nvPicPr>
        <p:blipFill>
          <a:blip r:embed="rId5">
            <a:alphaModFix/>
          </a:blip>
          <a:stretch>
            <a:fillRect/>
          </a:stretch>
        </p:blipFill>
        <p:spPr>
          <a:xfrm>
            <a:off x="6323987" y="2194475"/>
            <a:ext cx="2372650" cy="1157100"/>
          </a:xfrm>
          <a:prstGeom prst="rect">
            <a:avLst/>
          </a:prstGeom>
          <a:noFill/>
          <a:ln>
            <a:noFill/>
          </a:ln>
        </p:spPr>
      </p:pic>
      <p:pic>
        <p:nvPicPr>
          <p:cNvPr id="144" name="Shape 144"/>
          <p:cNvPicPr preferRelativeResize="0"/>
          <p:nvPr/>
        </p:nvPicPr>
        <p:blipFill>
          <a:blip r:embed="rId6">
            <a:alphaModFix/>
          </a:blip>
          <a:stretch>
            <a:fillRect/>
          </a:stretch>
        </p:blipFill>
        <p:spPr>
          <a:xfrm>
            <a:off x="259750" y="2125500"/>
            <a:ext cx="1609900" cy="1194700"/>
          </a:xfrm>
          <a:prstGeom prst="rect">
            <a:avLst/>
          </a:prstGeom>
          <a:noFill/>
          <a:ln>
            <a:noFill/>
          </a:ln>
        </p:spPr>
      </p:pic>
      <p:sp>
        <p:nvSpPr>
          <p:cNvPr id="145" name="Shape 145"/>
          <p:cNvSpPr/>
          <p:nvPr/>
        </p:nvSpPr>
        <p:spPr>
          <a:xfrm>
            <a:off x="0" y="0"/>
            <a:ext cx="9144000" cy="899700"/>
          </a:xfrm>
          <a:prstGeom prst="rect">
            <a:avLst/>
          </a:prstGeom>
          <a:solidFill>
            <a:srgbClr val="1D23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 name="Shape 146"/>
          <p:cNvSpPr txBox="1"/>
          <p:nvPr>
            <p:ph type="title"/>
          </p:nvPr>
        </p:nvSpPr>
        <p:spPr>
          <a:xfrm>
            <a:off x="311700" y="1635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Wallie’s Available Here</a:t>
            </a:r>
            <a:endParaRPr>
              <a:solidFill>
                <a:srgbClr val="FFFFFF"/>
              </a:solidFill>
            </a:endParaRPr>
          </a:p>
        </p:txBody>
      </p:sp>
      <p:sp>
        <p:nvSpPr>
          <p:cNvPr id="147" name="Shape 1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